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2" r:id="rId6"/>
    <p:sldId id="261" r:id="rId7"/>
    <p:sldId id="287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6" r:id="rId28"/>
    <p:sldId id="285" r:id="rId29"/>
    <p:sldId id="282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13F208-0896-43AF-873D-74E6EC4225C7}">
          <p14:sldIdLst>
            <p14:sldId id="257"/>
            <p14:sldId id="258"/>
            <p14:sldId id="259"/>
            <p14:sldId id="260"/>
            <p14:sldId id="262"/>
            <p14:sldId id="261"/>
            <p14:sldId id="287"/>
            <p14:sldId id="263"/>
            <p14:sldId id="264"/>
            <p14:sldId id="265"/>
            <p14:sldId id="266"/>
            <p14:sldId id="267"/>
            <p14:sldId id="269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6"/>
            <p14:sldId id="28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121111"/>
    <a:srgbClr val="FFC000"/>
    <a:srgbClr val="2E75B6"/>
    <a:srgbClr val="8BB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82788" autoAdjust="0"/>
  </p:normalViewPr>
  <p:slideViewPr>
    <p:cSldViewPr snapToGrid="0">
      <p:cViewPr varScale="1">
        <p:scale>
          <a:sx n="81" d="100"/>
          <a:sy n="81" d="100"/>
        </p:scale>
        <p:origin x="10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E4E15-873B-476D-B729-3738986DBF9A}" type="datetimeFigureOut">
              <a:rPr lang="zh-TW" altLang="en-US" smtClean="0"/>
              <a:t>2024/8/21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F59BA-FFAD-46F0-B21F-AF58621601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82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64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054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768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79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369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651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050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259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633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988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0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10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237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816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04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286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0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53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4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347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049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68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19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F59BA-FFAD-46F0-B21F-AF58621601D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16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D7A4F-915D-6222-24B4-46C17E69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A279C1-6427-069B-5D1A-21E379711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019A3A-58CD-A0B9-9CA5-71FB33CE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A8DA-32BD-4CB5-B157-D74687D4BAB0}" type="datetime1">
              <a:rPr lang="zh-TW" altLang="en-US" smtClean="0"/>
              <a:pPr/>
              <a:t>2024/8/21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DEC1B6-DF77-4851-A66C-E7D6FF67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6F0983-84AE-771B-F5E9-32FCB069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D35B1-DE2C-43C2-AE5B-CE69091C4A0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89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A422B4-323F-CB65-061D-87F04C56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831ABA-7E1C-6E9B-5356-3789512A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0987E7-A5CC-82F3-238B-241FF410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5EE7-77D5-445C-B464-321F64ACA588}" type="datetime1">
              <a:rPr lang="zh-TW" altLang="en-US" smtClean="0"/>
              <a:t>2024/8/21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B89CE5-BD6D-8904-3061-71A10E73D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5A91FA-43FF-22F8-5B98-1C7CB4FC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D35B1-DE2C-43C2-AE5B-CE69091C4A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90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64696EF-32B9-ECA3-BE77-67D9056A7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F37951-81C6-A6D7-DAC6-5625F807C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37B9EE-B462-738E-E5F9-410D98709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1ED2D-AA73-44DC-90C6-44D55D833064}" type="datetime1">
              <a:rPr lang="zh-TW" altLang="en-US" smtClean="0"/>
              <a:t>2024/8/21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1C333A-666F-71C8-9DBA-FDBA360D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431A5C-5974-500A-45E7-40D1B30F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D35B1-DE2C-43C2-AE5B-CE69091C4A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707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E58C9-40E2-465E-2E52-9D4BDBA7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01B212-A6C3-3684-FC74-055EE4358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C3755E-2EC7-64B2-0EF1-2E5F4D64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D0527-6758-4B6D-BF59-2076F631D41D}" type="datetime1">
              <a:rPr lang="zh-TW" altLang="en-US" smtClean="0"/>
              <a:pPr/>
              <a:t>2024/8/21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EEDEA7-ED5F-689C-5807-648320F3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57AD69-B6A7-55D3-E2DE-8971EF19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9FB638-06DA-E23B-CD21-DB2EB45CA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60" y="-234414"/>
            <a:ext cx="4175760" cy="10439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F2C1E25-50C6-61A4-A89B-F49FCF4F34CD}"/>
              </a:ext>
            </a:extLst>
          </p:cNvPr>
          <p:cNvSpPr/>
          <p:nvPr userDrawn="1"/>
        </p:nvSpPr>
        <p:spPr>
          <a:xfrm>
            <a:off x="0" y="6663605"/>
            <a:ext cx="12192000" cy="1195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dirty="0">
              <a:solidFill>
                <a:schemeClr val="accent5">
                  <a:lumMod val="40000"/>
                  <a:lumOff val="6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B72AFC-D6CE-42AF-4BB1-849F967B794B}"/>
              </a:ext>
            </a:extLst>
          </p:cNvPr>
          <p:cNvSpPr/>
          <p:nvPr userDrawn="1"/>
        </p:nvSpPr>
        <p:spPr>
          <a:xfrm>
            <a:off x="762000" y="718345"/>
            <a:ext cx="76200" cy="619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06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B75D93-991A-892A-5A07-28DAF93E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6ADF17-6D03-04BE-2279-05E15F4DD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828E22-502D-08C2-D105-B6F9BD1D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AA0-D06C-46B8-BA56-E34696C41F34}" type="datetime1">
              <a:rPr lang="zh-TW" altLang="en-US" smtClean="0"/>
              <a:t>2024/8/21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6CBB30-EE1A-5E4A-5995-B51D7462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414C10-D706-8DA0-2FBF-7BADDC96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BB8D35B1-DE2C-43C2-AE5B-CE69091C4A0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52FF24A-E388-C251-3749-3A30951658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60" y="-234414"/>
            <a:ext cx="4175760" cy="10439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F416016-9FF4-D327-608E-3D954FC8B406}"/>
              </a:ext>
            </a:extLst>
          </p:cNvPr>
          <p:cNvSpPr/>
          <p:nvPr userDrawn="1"/>
        </p:nvSpPr>
        <p:spPr>
          <a:xfrm>
            <a:off x="697459" y="1603378"/>
            <a:ext cx="76200" cy="8360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558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3C2DF-FCB9-77F7-4BBE-12C39E41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B52B3-D094-C718-5426-A5D351872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8AD8E2-88F3-7227-3ADB-A52616071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4FC696-761F-99DC-7BF2-C7D2A4FA9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9EE3-F665-47BA-B58F-B8372E5B351A}" type="datetime1">
              <a:rPr lang="zh-TW" altLang="en-US" smtClean="0"/>
              <a:pPr/>
              <a:t>2024/8/21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D16679-1A3A-3E8F-8BB4-E2F8605E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DF71BF-330B-1B6F-7D22-83BFB6B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D35B1-DE2C-43C2-AE5B-CE69091C4A0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03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04413-8345-3CCE-0B74-231B1BD6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93049C-372D-1ADD-33AC-4CA36D4A9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7EECDC-0EDE-7D72-3317-897BDFEF0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DAA5D6-F4FB-69E4-3221-FD1B8FA74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4AF056C-8016-3B16-6510-1085246F0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EA832E1-4746-543B-69B4-6444BECC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ADB3-A016-4F1D-A281-890FD3795800}" type="datetime1">
              <a:rPr lang="zh-TW" altLang="en-US" smtClean="0"/>
              <a:t>2024/8/21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CF658E-441B-F41B-2103-B35F350C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D81BBC-4961-1A95-EDC8-DDC294FC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D35B1-DE2C-43C2-AE5B-CE69091C4A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44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2AAF5-F89C-8B0C-7173-8339C5AA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1C5E266-463B-23E8-6663-487418F38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BFF4-58CA-4A53-BD45-4D6CF1D4900B}" type="datetime1">
              <a:rPr lang="zh-TW" altLang="en-US" smtClean="0"/>
              <a:t>2024/8/21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CE0401C-AE77-BFEE-83F7-E1555AF0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67C11C-4A6B-3746-4729-8DB51699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D35B1-DE2C-43C2-AE5B-CE69091C4A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42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D333331-A40B-2B86-BFC6-251BE72F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9B57-16D8-4564-A367-6310E009451E}" type="datetime1">
              <a:rPr lang="zh-TW" altLang="en-US" smtClean="0"/>
              <a:t>2024/8/21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CC4F7A-644B-953E-FE2C-ABDA5519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868627-77D1-D05E-C276-1CB9EF86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D35B1-DE2C-43C2-AE5B-CE69091C4A0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E7665-E969-3FA0-E4A7-42E21AA3AF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60" y="-234414"/>
            <a:ext cx="4175760" cy="10439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3D00D8-012A-A1E4-5489-3310B3B74B0B}"/>
              </a:ext>
            </a:extLst>
          </p:cNvPr>
          <p:cNvSpPr/>
          <p:nvPr userDrawn="1"/>
        </p:nvSpPr>
        <p:spPr>
          <a:xfrm>
            <a:off x="0" y="6663605"/>
            <a:ext cx="12192000" cy="1195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dirty="0">
              <a:solidFill>
                <a:schemeClr val="accent5">
                  <a:lumMod val="40000"/>
                  <a:lumOff val="6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535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F72903-1F8C-5BDA-474A-6BF5C9FD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D8DDE-CFCE-77ED-9A84-9E4557BE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FAF9A8-E0CF-AF42-C83F-F0F31231B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C8322C-67E9-D762-1C78-B4907B54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80B2A-A8AE-4F14-A822-856688295D0E}" type="datetime1">
              <a:rPr lang="zh-TW" altLang="en-US" smtClean="0"/>
              <a:pPr/>
              <a:t>2024/8/21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B00CB9-8710-52DF-42CD-1248AE9A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953B3D-A72C-0FF4-C4DB-0DEF5A10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D35B1-DE2C-43C2-AE5B-CE69091C4A0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314264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D1AD85-CF77-8A5B-2A94-C7F99763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05B1368-7E4F-09B7-94EE-96EF420EB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B52A84-C923-6808-5FAC-00EA1CBE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F8BD10-04D1-9C36-ED2C-8C677C90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80B2A-A8AE-4F14-A822-856688295D0E}" type="datetime1">
              <a:rPr lang="zh-TW" altLang="en-US" smtClean="0"/>
              <a:pPr/>
              <a:t>2024/8/21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FA22F5-B085-6E50-D91B-AFF0868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D7BC24-68BC-5426-BFB1-3DC9608F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D35B1-DE2C-43C2-AE5B-CE69091C4A0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75481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0418C52-7375-F199-E571-D442B6610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C53207-81BC-5CF1-B910-97526557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8873E6-8789-4611-E04B-1808BFCB5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80B2A-A8AE-4F14-A822-856688295D0E}" type="datetime1">
              <a:rPr lang="zh-TW" altLang="en-US" smtClean="0"/>
              <a:pPr/>
              <a:t>2024/8/21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719670-0E8F-C9D4-A895-F0E7B5CF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6D7B4F-9282-EFE5-E5E6-251DA3968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D35B1-DE2C-43C2-AE5B-CE69091C4A0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78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3.xml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10" Type="http://schemas.openxmlformats.org/officeDocument/2006/relationships/slide" Target="slide26.xml"/><Relationship Id="rId4" Type="http://schemas.openxmlformats.org/officeDocument/2006/relationships/slide" Target="slide6.xml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CE5FA-685D-43A3-BA54-AC5B6E17E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720" y="4692464"/>
            <a:ext cx="6594557" cy="596079"/>
          </a:xfrm>
        </p:spPr>
        <p:txBody>
          <a:bodyPr>
            <a:noAutofit/>
          </a:bodyPr>
          <a:lstStyle/>
          <a:p>
            <a:r>
              <a:rPr lang="en-US" altLang="zh-TW" sz="2400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Instructor: Wei Shih-Han</a:t>
            </a:r>
            <a:endParaRPr lang="zh-TW" altLang="en-US" sz="2400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1E02BF6-3697-ABB9-890B-324D97E6C89A}"/>
              </a:ext>
            </a:extLst>
          </p:cNvPr>
          <p:cNvSpPr txBox="1"/>
          <p:nvPr/>
        </p:nvSpPr>
        <p:spPr>
          <a:xfrm>
            <a:off x="947978" y="2338338"/>
            <a:ext cx="10296042" cy="1658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600" b="1" dirty="0">
                <a:latin typeface="BIZ UDPMincho Medium" panose="02020500000000000000" pitchFamily="18" charset="-128"/>
                <a:ea typeface="BIZ UDPMincho Medium" panose="02020500000000000000" pitchFamily="18" charset="-128"/>
                <a:cs typeface="Cascadia Mono SemiLight" panose="020B0609020000020004" pitchFamily="49" charset="0"/>
              </a:rPr>
              <a:t>Introduction to Image Processing and Computer Vision with OpenCV</a:t>
            </a:r>
            <a:endParaRPr lang="zh-TW" altLang="en-US" sz="3600" b="1" dirty="0">
              <a:latin typeface="BIZ UDPMincho Medium" panose="02020500000000000000" pitchFamily="18" charset="-128"/>
              <a:ea typeface="BIZ UDPMincho Medium" panose="02020500000000000000" pitchFamily="18" charset="-128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61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CE386-BB3A-005D-1D9A-CDC968B9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 Operation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D23FF-691F-731F-411E-A9E8BA1B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C188997-39F5-6F7C-B9EA-809FE2A7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B679870-63AA-5EAF-87E5-33CF309F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34" y="2959252"/>
            <a:ext cx="3119721" cy="2281587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D96CD382-FB78-6BBE-E4FA-DECEE9ABC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58" y="3059556"/>
            <a:ext cx="2080009" cy="1883475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AE06431B-9484-872B-7813-4CE771CD2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76" y="3511657"/>
            <a:ext cx="1382245" cy="1176778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3D51F78-2AAB-FC0E-0192-E566FFB42389}"/>
              </a:ext>
            </a:extLst>
          </p:cNvPr>
          <p:cNvSpPr txBox="1"/>
          <p:nvPr/>
        </p:nvSpPr>
        <p:spPr>
          <a:xfrm>
            <a:off x="6942311" y="511622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x 5 image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010E767A-6EE5-CE7D-DEF4-B9189444EBE7}"/>
              </a:ext>
            </a:extLst>
          </p:cNvPr>
          <p:cNvSpPr txBox="1"/>
          <p:nvPr/>
        </p:nvSpPr>
        <p:spPr>
          <a:xfrm>
            <a:off x="9111498" y="5164081"/>
            <a:ext cx="14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x 3 kernel </a:t>
            </a:r>
          </a:p>
        </p:txBody>
      </p:sp>
    </p:spTree>
    <p:extLst>
      <p:ext uri="{BB962C8B-B14F-4D97-AF65-F5344CB8AC3E}">
        <p14:creationId xmlns:p14="http://schemas.microsoft.com/office/powerpoint/2010/main" val="27948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CE386-BB3A-005D-1D9A-CDC968B9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 Detection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Operator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D23FF-691F-731F-411E-A9E8BA1B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C188997-39F5-6F7C-B9EA-809FE2A7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E65B5E-1C1E-29D0-7652-B2532602F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16" y="3339549"/>
            <a:ext cx="5765368" cy="29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9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66CE386-BB3A-005D-1D9A-CDC968B92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Detection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Sobel Operator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TW" b="0" dirty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TW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TW" altLang="en-US" dirty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66CE386-BB3A-005D-1D9A-CDC968B92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D23FF-691F-731F-411E-A9E8BA1B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C188997-39F5-6F7C-B9EA-809FE2A7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数字图像- 边缘检测原理- Sobel, Laplace, Canny算子- 刘恩福- 博客园">
            <a:extLst>
              <a:ext uri="{FF2B5EF4-FFF2-40B4-BE49-F238E27FC236}">
                <a16:creationId xmlns:a16="http://schemas.microsoft.com/office/drawing/2014/main" id="{993D80C9-6EA4-1006-30BE-A8025E1E5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93" y="2526372"/>
            <a:ext cx="5610204" cy="273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3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CE386-BB3A-005D-1D9A-CDC968B9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 Detection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Detection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calculation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Non-maximum suppression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threshold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tracking by hysteresis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D23FF-691F-731F-411E-A9E8BA1B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C188997-39F5-6F7C-B9EA-809FE2A7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AC3970-B03E-6DAE-EA84-87B59F8C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265" y="3204974"/>
            <a:ext cx="5111535" cy="16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CE386-BB3A-005D-1D9A-CDC968B9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 Detection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D23FF-691F-731F-411E-A9E8BA1B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C188997-39F5-6F7C-B9EA-809FE2A7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7DCFB1A-4ED0-C8ED-29F2-89837D78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96" y="3325678"/>
            <a:ext cx="75057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CE386-BB3A-005D-1D9A-CDC968B9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 Detection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Detection</a:t>
            </a:r>
          </a:p>
          <a:p>
            <a:pPr lvl="2">
              <a:lnSpc>
                <a:spcPct val="150000"/>
              </a:lnSpc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threshold: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strong, weak, and non-edges based on gradient magnitude.</a:t>
            </a:r>
          </a:p>
          <a:p>
            <a:pPr lvl="2">
              <a:lnSpc>
                <a:spcPct val="150000"/>
              </a:lnSpc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tracking by hysteresis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Finalize the edge detection by suppressing weak edges that are not connected to strong edges.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D23FF-691F-731F-411E-A9E8BA1B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C188997-39F5-6F7C-B9EA-809FE2A7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72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Hough Transform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748D4D-22EA-7B29-0D95-F3CE92F3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95" y="2577765"/>
            <a:ext cx="9426410" cy="35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9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Hough Transform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5664D0-9A07-ADAC-8075-60B9AA9F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95" y="2592071"/>
            <a:ext cx="9660239" cy="37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Hough Transform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DADC18-D675-5616-E35E-A2367E483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7" y="2913306"/>
            <a:ext cx="7540138" cy="29256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8570CDA-0E77-A52A-A1B2-BDEDD432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318" y="2701872"/>
            <a:ext cx="2657763" cy="30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7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Hough Transform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AEFCA5-B08A-B9FA-CE16-CA3088CE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48" y="2267919"/>
            <a:ext cx="5784504" cy="42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2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9ADCA-2BF3-3026-0CFF-21C43C95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76581A-B483-0F1F-9888-1DB8708A0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2816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  <a:hlinkClick r:id="rId3" action="ppaction://hlinksldjump"/>
              </a:rPr>
              <a:t>OpenCV Installation</a:t>
            </a:r>
            <a:endParaRPr lang="en-US" altLang="zh-TW" sz="2400" dirty="0">
              <a:latin typeface="Times New Roman" panose="02020603050405020304" pitchFamily="18" charset="0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</a:rPr>
              <a:t> Basic Image Processing and Computer Vision</a:t>
            </a: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  <a:hlinkClick r:id="rId4" action="ppaction://hlinksldjump"/>
              </a:rPr>
              <a:t>Introduction</a:t>
            </a:r>
            <a:endParaRPr lang="en-US" altLang="zh-TW" sz="2000" dirty="0">
              <a:latin typeface="Times New Roman" panose="02020603050405020304" pitchFamily="18" charset="0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  <a:hlinkClick r:id="rId5" action="ppaction://hlinksldjump"/>
              </a:rPr>
              <a:t>Convolution</a:t>
            </a:r>
            <a:endParaRPr lang="en-US" altLang="zh-TW" sz="2000" dirty="0">
              <a:latin typeface="Times New Roman" panose="02020603050405020304" pitchFamily="18" charset="0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  <a:hlinkClick r:id="rId6" action="ppaction://hlinksldjump"/>
              </a:rPr>
              <a:t>Edge Detection</a:t>
            </a:r>
            <a:endParaRPr lang="en-US" altLang="zh-TW" sz="2000" dirty="0">
              <a:latin typeface="Times New Roman" panose="02020603050405020304" pitchFamily="18" charset="0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  <a:hlinkClick r:id="rId7" action="ppaction://hlinksldjump"/>
              </a:rPr>
              <a:t>Hough Transform</a:t>
            </a:r>
            <a:endParaRPr lang="en-US" altLang="zh-TW" sz="2000" dirty="0">
              <a:latin typeface="Times New Roman" panose="02020603050405020304" pitchFamily="18" charset="0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  <a:hlinkClick r:id="rId8" action="ppaction://hlinksldjump"/>
              </a:rPr>
              <a:t>Feature Extraction and Matching</a:t>
            </a:r>
            <a:endParaRPr lang="en-US" altLang="zh-TW" sz="2000" dirty="0">
              <a:latin typeface="Times New Roman" panose="02020603050405020304" pitchFamily="18" charset="0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</a:rPr>
              <a:t> Homework</a:t>
            </a: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  <a:hlinkClick r:id="rId9" action="ppaction://hlinksldjump"/>
              </a:rPr>
              <a:t>Homework 1</a:t>
            </a:r>
            <a:endParaRPr lang="en-US" altLang="zh-TW" sz="2000" dirty="0">
              <a:latin typeface="Times New Roman" panose="02020603050405020304" pitchFamily="18" charset="0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  <a:hlinkClick r:id="rId10" action="ppaction://hlinksldjump"/>
              </a:rPr>
              <a:t>Homework 2</a:t>
            </a:r>
            <a:endParaRPr lang="en-US" altLang="zh-TW" sz="2000" dirty="0">
              <a:latin typeface="Times New Roman" panose="02020603050405020304" pitchFamily="18" charset="0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F7FEFC-80A2-4AB7-064A-E043A606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001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Extraction and Matching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and matching are crucial steps in computer vision, used to extract meaningful information from images and establish correspondences between different images or different parts of the same image.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can include corners, edges, blobs, and other unique elements within an image that have distinct characteristics.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80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Extraction and Matching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Project 2: Local Feature Matching">
            <a:extLst>
              <a:ext uri="{FF2B5EF4-FFF2-40B4-BE49-F238E27FC236}">
                <a16:creationId xmlns:a16="http://schemas.microsoft.com/office/drawing/2014/main" id="{997C6B7A-B4D7-862E-F8E1-FA04EFF3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63" y="2788915"/>
            <a:ext cx="5236074" cy="338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1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Extraction and Matching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42" name="Picture 6" descr="OpenCV探索之路（二十三）：特征检测和特征匹配方法汇总- 最难不过二叉树- 博客园">
            <a:extLst>
              <a:ext uri="{FF2B5EF4-FFF2-40B4-BE49-F238E27FC236}">
                <a16:creationId xmlns:a16="http://schemas.microsoft.com/office/drawing/2014/main" id="{5E057CAE-775C-B186-ACA1-9C868D46D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"/>
          <a:stretch/>
        </p:blipFill>
        <p:spPr bwMode="auto">
          <a:xfrm>
            <a:off x="1229531" y="2880252"/>
            <a:ext cx="9490129" cy="35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06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Homework 1: Active Contour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vid_img4">
            <a:hlinkClick r:id="" action="ppaction://media"/>
            <a:extLst>
              <a:ext uri="{FF2B5EF4-FFF2-40B4-BE49-F238E27FC236}">
                <a16:creationId xmlns:a16="http://schemas.microsoft.com/office/drawing/2014/main" id="{0A243743-C0A6-8EA6-EDD4-04145B1D2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3657" y="2667269"/>
            <a:ext cx="3509694" cy="350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1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27F6CAC-216B-26E3-73FD-151D37A54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784296"/>
                <a:ext cx="6096000" cy="48644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ACTIVE_CONTOUR()</a:t>
                </a:r>
              </a:p>
              <a:p>
                <a:pPr marL="651600" indent="-3600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a </a:t>
                </a:r>
                <a:r>
                  <a:rPr lang="en-US" altLang="zh-TW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 region</a:t>
                </a:r>
              </a:p>
              <a:p>
                <a:pPr marL="651600" indent="-3600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pixel in search region:</a:t>
                </a:r>
              </a:p>
              <a:p>
                <a:pPr marL="1206000" lvl="1" indent="-360000">
                  <a:lnSpc>
                    <a:spcPct val="100000"/>
                  </a:lnSpc>
                  <a:buFont typeface="+mj-lt"/>
                  <a:buAutoNum type="alphaL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𝑐𝑜𝑛𝑡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𝑐𝑢𝑟𝑣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6000" lvl="1" indent="-360000">
                  <a:lnSpc>
                    <a:spcPct val="100000"/>
                  </a:lnSpc>
                  <a:buFont typeface="+mj-lt"/>
                  <a:buAutoNum type="alphaL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𝑐𝑜𝑛𝑡</m:t>
                        </m:r>
                      </m:sub>
                    </m:sSub>
                    <m:r>
                      <a:rPr lang="en-US" altLang="zh-TW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𝑐𝑢𝑟𝑣</m:t>
                        </m:r>
                      </m:sub>
                    </m:sSub>
                    <m:r>
                      <a:rPr lang="en-US" altLang="zh-TW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6000" lvl="1" indent="-360000">
                  <a:lnSpc>
                    <a:spcPct val="100000"/>
                  </a:lnSpc>
                  <a:buFont typeface="+mj-lt"/>
                  <a:buAutoNum type="alphaL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60400" lvl="2" indent="-360000">
                  <a:lnSpc>
                    <a:spcPct val="100000"/>
                  </a:lnSpc>
                  <a:buFont typeface="+mj-lt"/>
                  <a:buAutoNum type="alphaLcParenR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60400" lvl="2" indent="-360000">
                  <a:lnSpc>
                    <a:spcPct val="100000"/>
                  </a:lnSpc>
                  <a:buFont typeface="+mj-lt"/>
                  <a:buAutoNum type="alphaLcParenR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point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posision</a:t>
                </a:r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51600" indent="-3600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points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27F6CAC-216B-26E3-73FD-151D37A54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784296"/>
                <a:ext cx="6096000" cy="4864476"/>
              </a:xfrm>
              <a:blipFill>
                <a:blip r:embed="rId3"/>
                <a:stretch>
                  <a:fillRect l="-900" t="-7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6A64858-C7F8-57ED-4E7F-67FB44F2F7FA}"/>
              </a:ext>
            </a:extLst>
          </p:cNvPr>
          <p:cNvSpPr txBox="1">
            <a:spLocks/>
          </p:cNvSpPr>
          <p:nvPr/>
        </p:nvSpPr>
        <p:spPr>
          <a:xfrm>
            <a:off x="0" y="1784295"/>
            <a:ext cx="5904854" cy="48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60000">
              <a:lnSpc>
                <a:spcPct val="100000"/>
              </a:lnSpc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image</a:t>
            </a:r>
          </a:p>
          <a:p>
            <a:pPr marL="457200" indent="-360000">
              <a:lnSpc>
                <a:spcPct val="100000"/>
              </a:lnSpc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image to Grayscale</a:t>
            </a:r>
          </a:p>
          <a:p>
            <a:pPr marL="457200" indent="-360000">
              <a:lnSpc>
                <a:spcPct val="100000"/>
              </a:lnSpc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 (Use Gaussian blur)</a:t>
            </a:r>
          </a:p>
          <a:p>
            <a:pPr marL="457200" indent="-360000">
              <a:lnSpc>
                <a:spcPct val="100000"/>
              </a:lnSpc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gradient by using Sobel</a:t>
            </a:r>
          </a:p>
          <a:p>
            <a:pPr marL="457200" indent="-360000">
              <a:lnSpc>
                <a:spcPct val="100000"/>
              </a:lnSpc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altLang="zh-TW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NUM_POINTS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around the object</a:t>
            </a:r>
          </a:p>
          <a:p>
            <a:pPr marL="457200" indent="-360000">
              <a:lnSpc>
                <a:spcPct val="100000"/>
              </a:lnSpc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to </a:t>
            </a:r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MAX_ITERATION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360000">
              <a:lnSpc>
                <a:spcPct val="100000"/>
              </a:lnSpc>
              <a:buFont typeface="+mj-lt"/>
              <a:buAutoNum type="alphaL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= </a:t>
            </a:r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ACTIVE_CONTOUR()</a:t>
            </a:r>
          </a:p>
          <a:p>
            <a:pPr marL="914400" lvl="1" indent="-360000">
              <a:lnSpc>
                <a:spcPct val="100000"/>
              </a:lnSpc>
              <a:buFont typeface="+mj-lt"/>
              <a:buAutoNum type="alphaLcPeriod"/>
            </a:pPr>
            <a:r>
              <a:rPr lang="en-US" altLang="zh-TW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 if no change</a:t>
            </a:r>
          </a:p>
          <a:p>
            <a:pPr marL="914400" lvl="1" indent="-360000">
              <a:lnSpc>
                <a:spcPct val="100000"/>
              </a:lnSpc>
              <a:buFont typeface="+mj-lt"/>
              <a:buAutoNum type="alphaLcPeriod"/>
            </a:pPr>
            <a:r>
              <a:rPr lang="en-US" altLang="zh-TW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new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47C71F1-17D1-450D-5C64-178B846CC462}"/>
                  </a:ext>
                </a:extLst>
              </p:cNvPr>
              <p:cNvSpPr txBox="1"/>
              <p:nvPr/>
            </p:nvSpPr>
            <p:spPr>
              <a:xfrm>
                <a:off x="3543946" y="5098345"/>
                <a:ext cx="4101885" cy="134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𝑐𝑜𝑛𝑡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𝑐𝑢𝑟𝑣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TW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of image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47C71F1-17D1-450D-5C64-178B846CC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946" y="5098345"/>
                <a:ext cx="4101885" cy="1342868"/>
              </a:xfrm>
              <a:prstGeom prst="rect">
                <a:avLst/>
              </a:prstGeom>
              <a:blipFill>
                <a:blip r:embed="rId4"/>
                <a:stretch>
                  <a:fillRect b="-40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77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Homework 1: Active Contour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2024-08-20 12-34-00">
            <a:hlinkClick r:id="" action="ppaction://media"/>
            <a:extLst>
              <a:ext uri="{FF2B5EF4-FFF2-40B4-BE49-F238E27FC236}">
                <a16:creationId xmlns:a16="http://schemas.microsoft.com/office/drawing/2014/main" id="{EF773C5A-6D89-2E1B-288E-3133C9D33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0804" y="2609057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Homework 2: Image Stitching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196065-C694-2B5A-6900-82A15081B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25" y="3332808"/>
            <a:ext cx="2801748" cy="21013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D66CCC4-2185-1BAC-DB43-A1BCCCDC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6" y="3325369"/>
            <a:ext cx="2801748" cy="210131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0D76F5-FFF0-CEEE-AA8D-18987218D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78" y="3332808"/>
            <a:ext cx="5603495" cy="2101311"/>
          </a:xfrm>
          <a:prstGeom prst="rect">
            <a:avLst/>
          </a:prstGeom>
        </p:spPr>
      </p:pic>
      <p:sp>
        <p:nvSpPr>
          <p:cNvPr id="12" name="十字形 11">
            <a:extLst>
              <a:ext uri="{FF2B5EF4-FFF2-40B4-BE49-F238E27FC236}">
                <a16:creationId xmlns:a16="http://schemas.microsoft.com/office/drawing/2014/main" id="{B7E9A368-91E5-ADD5-03DD-8F0A86412724}"/>
              </a:ext>
            </a:extLst>
          </p:cNvPr>
          <p:cNvSpPr/>
          <p:nvPr/>
        </p:nvSpPr>
        <p:spPr>
          <a:xfrm>
            <a:off x="2998939" y="4328800"/>
            <a:ext cx="288000" cy="289302"/>
          </a:xfrm>
          <a:prstGeom prst="plu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90B2A6F-CC47-540F-2E43-2D52F11177C6}"/>
              </a:ext>
            </a:extLst>
          </p:cNvPr>
          <p:cNvSpPr/>
          <p:nvPr/>
        </p:nvSpPr>
        <p:spPr>
          <a:xfrm>
            <a:off x="6179409" y="4383463"/>
            <a:ext cx="278232" cy="245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418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B6AED3-3964-6531-18E4-FFE32AECA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88" y="2569732"/>
            <a:ext cx="4313696" cy="1617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B86557-7A5A-8009-1D5C-F3B7F2041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89" y="4657455"/>
            <a:ext cx="4313698" cy="16176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524925F-E83E-D1CA-B1C0-B371569B2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44" y="2620182"/>
            <a:ext cx="4313696" cy="16176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CD6146-5475-BF55-2CDB-19C82C7C8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45" y="4657455"/>
            <a:ext cx="4313696" cy="1617636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8EF8666A-A3C5-DF12-A739-691011E7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Homework 2: Image Stitching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D1F36F-7AF4-35D5-D352-BEE82245BD15}"/>
              </a:ext>
            </a:extLst>
          </p:cNvPr>
          <p:cNvSpPr txBox="1"/>
          <p:nvPr/>
        </p:nvSpPr>
        <p:spPr>
          <a:xfrm>
            <a:off x="2812942" y="4237745"/>
            <a:ext cx="13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Left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1A60FC5-4676-A50B-E181-2B5E54D76821}"/>
              </a:ext>
            </a:extLst>
          </p:cNvPr>
          <p:cNvSpPr txBox="1"/>
          <p:nvPr/>
        </p:nvSpPr>
        <p:spPr>
          <a:xfrm>
            <a:off x="2812942" y="6230784"/>
            <a:ext cx="158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Right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3041B6C-9CDD-E3E5-883C-F2448D213954}"/>
              </a:ext>
            </a:extLst>
          </p:cNvPr>
          <p:cNvSpPr txBox="1"/>
          <p:nvPr/>
        </p:nvSpPr>
        <p:spPr>
          <a:xfrm>
            <a:off x="7710729" y="4187368"/>
            <a:ext cx="18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Matching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88FD3B0-317D-206A-85F8-41BC5C00C199}"/>
              </a:ext>
            </a:extLst>
          </p:cNvPr>
          <p:cNvSpPr txBox="1"/>
          <p:nvPr/>
        </p:nvSpPr>
        <p:spPr>
          <a:xfrm>
            <a:off x="8109004" y="6258222"/>
            <a:ext cx="77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68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54092227-DBAB-FBF6-A089-7493E787EF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8088" y="1789461"/>
                <a:ext cx="10515600" cy="48644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360000">
                  <a:lnSpc>
                    <a:spcPct val="150000"/>
                  </a:lnSpc>
                  <a:buAutoNum type="arabi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 the images</a:t>
                </a:r>
              </a:p>
              <a:p>
                <a:pPr marL="457200" indent="-360000">
                  <a:lnSpc>
                    <a:spcPct val="150000"/>
                  </a:lnSpc>
                  <a:buAutoNum type="arabi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the image to Grayscale</a:t>
                </a:r>
              </a:p>
              <a:p>
                <a:pPr marL="457200" indent="-360000">
                  <a:lnSpc>
                    <a:spcPct val="150000"/>
                  </a:lnSpc>
                  <a:buAutoNum type="arabi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feature points with </a:t>
                </a:r>
                <a:r>
                  <a:rPr lang="en-US" altLang="zh-TW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SIFT</a:t>
                </a:r>
              </a:p>
              <a:p>
                <a:pPr marL="457200" indent="-360000">
                  <a:lnSpc>
                    <a:spcPct val="150000"/>
                  </a:lnSpc>
                  <a:buAutoNum type="arabicPeriod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Matching features with </a:t>
                </a:r>
                <a:r>
                  <a:rPr lang="en-US" altLang="zh-TW" sz="20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knn</a:t>
                </a:r>
                <a:r>
                  <a:rPr lang="en-US" altLang="zh-TW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match</a:t>
                </a:r>
              </a:p>
              <a:p>
                <a:pPr marL="457200" indent="-360000">
                  <a:lnSpc>
                    <a:spcPct val="150000"/>
                  </a:lnSpc>
                  <a:buAutoNum type="arabicPeriod"/>
                </a:pPr>
                <a:r>
                  <a:rPr lang="en-US" altLang="zh-TW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altLang="zh-TW" sz="2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altLang="zh-TW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(Hint: cv2.findHomography() </a:t>
                </a:r>
              </a:p>
              <a:p>
                <a:pPr marL="457200" indent="-360000">
                  <a:lnSpc>
                    <a:spcPct val="150000"/>
                  </a:lnSpc>
                  <a:buAutoNum type="arabicPeriod"/>
                </a:pPr>
                <a:r>
                  <a:rPr lang="en-US" altLang="zh-TW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Perspective Transformation  (Hint: cv2.warpPerspective()</a:t>
                </a:r>
              </a:p>
              <a:p>
                <a:pPr marL="457200" indent="-360000">
                  <a:lnSpc>
                    <a:spcPct val="150000"/>
                  </a:lnSpc>
                  <a:buAutoNum type="arabicPeriod"/>
                </a:pPr>
                <a:r>
                  <a:rPr lang="en-US" altLang="zh-TW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Combine images</a:t>
                </a: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54092227-DBAB-FBF6-A089-7493E787E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88" y="1789461"/>
                <a:ext cx="10515600" cy="4864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679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7F6CAC-216B-26E3-73FD-151D37A5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Submission Format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F0C04-EDC5-69A5-B185-691D2142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B065E1-1633-C884-A976-30719387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A406AC-5570-5307-B07A-D4A33E529574}"/>
              </a:ext>
            </a:extLst>
          </p:cNvPr>
          <p:cNvSpPr txBox="1"/>
          <p:nvPr/>
        </p:nvSpPr>
        <p:spPr>
          <a:xfrm>
            <a:off x="1248907" y="2570698"/>
            <a:ext cx="36382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homework/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hw1/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hw1.cpp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─ hw1.mp4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─ hw2/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├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hw2.py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left_feature.jpg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├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right_feature.jpg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├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feature_matching.jpg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└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result.jpg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52B549-2DA1-4353-817B-5116539A864D}"/>
              </a:ext>
            </a:extLst>
          </p:cNvPr>
          <p:cNvSpPr txBox="1"/>
          <p:nvPr/>
        </p:nvSpPr>
        <p:spPr>
          <a:xfrm>
            <a:off x="5081931" y="5771575"/>
            <a:ext cx="4445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Deadline: 9/1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9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5C050-4DC7-6C4B-3FA8-B5DFFF6F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 New Roman" panose="02020603050405020304" pitchFamily="18" charset="0"/>
                <a:ea typeface="BIZ UDPMincho Medium" panose="02020500000000000000" pitchFamily="18" charset="-128"/>
                <a:cs typeface="Times New Roman" panose="02020603050405020304" pitchFamily="18" charset="0"/>
              </a:rPr>
              <a:t>OpenCV Installation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DC9CAC-EEE6-D074-12F0-CCEF53D87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931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already installed it in last week's class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12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pkg-config --</a:t>
            </a:r>
            <a:r>
              <a:rPr lang="en-US" altLang="zh-TW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modversion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opencv4</a:t>
            </a:r>
            <a:r>
              <a:rPr lang="en-US" altLang="zh-TW" dirty="0">
                <a:solidFill>
                  <a:srgbClr val="12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check the OpenCV version)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686A30-D8D6-2A31-2BF0-D4332139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E0FEFD-134E-6E82-039A-AFD0CC00E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52" r="30798" b="72357"/>
          <a:stretch/>
        </p:blipFill>
        <p:spPr>
          <a:xfrm>
            <a:off x="2249495" y="3772643"/>
            <a:ext cx="7693010" cy="12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73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00DD62-7A59-2DB0-B439-AED24478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Installation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D4C327-38F9-7714-6E55-9F5109FD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348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&amp; Run the Program</a:t>
            </a:r>
          </a:p>
          <a:p>
            <a:pPr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C++</a:t>
            </a:r>
          </a:p>
          <a:p>
            <a:pPr lvl="1">
              <a:lnSpc>
                <a:spcPct val="135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35000"/>
              </a:lnSpc>
              <a:buNone/>
            </a:pP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g++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your_program.cpp 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  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file_name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`pkg-config --</a:t>
            </a:r>
            <a:r>
              <a:rPr lang="en-US" altLang="zh-TW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cflags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--libs opencv4`</a:t>
            </a:r>
          </a:p>
          <a:p>
            <a:pPr lvl="1">
              <a:lnSpc>
                <a:spcPct val="135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35000"/>
              </a:lnSpc>
              <a:buNone/>
            </a:pP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./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file_name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  <a:p>
            <a:pPr lvl="1">
              <a:lnSpc>
                <a:spcPct val="135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python3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file_name.py</a:t>
            </a:r>
          </a:p>
          <a:p>
            <a:pPr lvl="1"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3BAB28-5D16-6E3A-56C6-5685D1B7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327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B5B72-AFF8-F16D-CB50-9D772EBF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0BF43D-3668-C560-93E3-308F4C5F7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What’s the difference between image processing and computer vision?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operations performed on images to enhance their visual quality or to extract useful information.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technology that enables computers to “understand” or “interpret” the world from images or videos.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0AFB26-6770-90CA-9CA3-AA207926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20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01B6B-9369-CEED-70E9-6DEFC389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D7BCB8-7461-AFDC-B558-800A1F6FA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is the Image?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8971B3-D240-8BD4-2562-5929EF02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1026" name="Picture 2" descr="Three dimensional image array structure">
            <a:extLst>
              <a:ext uri="{FF2B5EF4-FFF2-40B4-BE49-F238E27FC236}">
                <a16:creationId xmlns:a16="http://schemas.microsoft.com/office/drawing/2014/main" id="{94F7504D-9E78-6B0D-C1A1-A51528B7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619" y="1646238"/>
            <a:ext cx="3986665" cy="38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482F63-89A7-D94A-DA39-A032674D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11" y="3166046"/>
            <a:ext cx="6262369" cy="230569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87D8AE3-A9C1-5FA7-8F13-72374F9ECB5A}"/>
              </a:ext>
            </a:extLst>
          </p:cNvPr>
          <p:cNvSpPr txBox="1"/>
          <p:nvPr/>
        </p:nvSpPr>
        <p:spPr>
          <a:xfrm>
            <a:off x="2639879" y="5395607"/>
            <a:ext cx="191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 Scale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F24514-6DBC-ECCD-11E6-F67F6DA44657}"/>
              </a:ext>
            </a:extLst>
          </p:cNvPr>
          <p:cNvSpPr txBox="1"/>
          <p:nvPr/>
        </p:nvSpPr>
        <p:spPr>
          <a:xfrm>
            <a:off x="9026471" y="5395607"/>
            <a:ext cx="135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7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49EFF-E1F4-E2E8-73E4-D4CFB871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B4E95-BE17-355B-AB6B-147F69050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 Projection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DCDE5F-48FF-CD6B-1E23-FA6CD681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8946E6-D09B-0D18-4490-155A5794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542" y="3133853"/>
            <a:ext cx="5599879" cy="2832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A062813-E2D1-8C85-A52B-4E8D077C3C93}"/>
                  </a:ext>
                </a:extLst>
              </p:cNvPr>
              <p:cNvSpPr txBox="1"/>
              <p:nvPr/>
            </p:nvSpPr>
            <p:spPr>
              <a:xfrm>
                <a:off x="1756126" y="4076054"/>
                <a:ext cx="3599640" cy="617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altLang="zh-TW" sz="2400" dirty="0"/>
                  <a:t> =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focal length 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A062813-E2D1-8C85-A52B-4E8D077C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126" y="4076054"/>
                <a:ext cx="3599640" cy="617028"/>
              </a:xfrm>
              <a:prstGeom prst="rect">
                <a:avLst/>
              </a:prstGeom>
              <a:blipFill>
                <a:blip r:embed="rId3"/>
                <a:stretch>
                  <a:fillRect r="-4569" b="-99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0A9C5DFB-6C50-A132-8006-A60C6EBDE76F}"/>
              </a:ext>
            </a:extLst>
          </p:cNvPr>
          <p:cNvSpPr txBox="1"/>
          <p:nvPr/>
        </p:nvSpPr>
        <p:spPr>
          <a:xfrm>
            <a:off x="7201546" y="5228095"/>
            <a:ext cx="31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4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6B17A-935C-94D2-31EC-552B58F6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1BEC05-7EC9-02EC-5BFB-6073E0EEC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 OpenCV Tutorial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cv2.imread(‘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file_name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flag)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cv2.imshow(‘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window_name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image)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cv2.imwrite(‘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file_name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image, params)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23D22C-D618-F447-1589-13A4070D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72E921-240C-2C1E-CDAA-21969E97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966" y="2743200"/>
            <a:ext cx="1955364" cy="24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CE386-BB3A-005D-1D9A-CDC968B9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 Operation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D23FF-691F-731F-411E-A9E8BA1B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1FAD-2ACE-4B24-84B4-D78CB6654C5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C188997-39F5-6F7C-B9EA-809FE2A7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Image Processing and Computer Vision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0290DB1-4D89-E8BC-9BDE-03C1E827A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29" y="1488447"/>
            <a:ext cx="3058342" cy="5025694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CA6394E0-155A-8234-98E0-5A82B37E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38" y="2901950"/>
            <a:ext cx="44196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19380</TotalTime>
  <Words>803</Words>
  <Application>Microsoft Office PowerPoint</Application>
  <PresentationFormat>寬螢幕</PresentationFormat>
  <Paragraphs>195</Paragraphs>
  <Slides>29</Slides>
  <Notes>24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BIZ UDPMincho Medium</vt:lpstr>
      <vt:lpstr>微軟正黑體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Instructor: Wei Shih-Han</vt:lpstr>
      <vt:lpstr>Outline</vt:lpstr>
      <vt:lpstr>OpenCV Installation</vt:lpstr>
      <vt:lpstr>OpenCV Installation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Basic Image Processing and Computer Vision </vt:lpstr>
      <vt:lpstr>Homework</vt:lpstr>
      <vt:lpstr>Homework</vt:lpstr>
      <vt:lpstr>Homework</vt:lpstr>
      <vt:lpstr>Homework</vt:lpstr>
      <vt:lpstr>Homework</vt:lpstr>
      <vt:lpstr>Homework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Junyiiii</dc:creator>
  <cp:lastModifiedBy>Robust Vision</cp:lastModifiedBy>
  <cp:revision>303</cp:revision>
  <dcterms:created xsi:type="dcterms:W3CDTF">2022-05-15T02:26:30Z</dcterms:created>
  <dcterms:modified xsi:type="dcterms:W3CDTF">2024-08-21T07:16:10Z</dcterms:modified>
</cp:coreProperties>
</file>